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2" r:id="rId3"/>
    <p:sldId id="261" r:id="rId4"/>
    <p:sldId id="302" r:id="rId5"/>
    <p:sldId id="286" r:id="rId6"/>
    <p:sldId id="287" r:id="rId7"/>
    <p:sldId id="294" r:id="rId8"/>
    <p:sldId id="295" r:id="rId9"/>
    <p:sldId id="296" r:id="rId10"/>
    <p:sldId id="297" r:id="rId11"/>
    <p:sldId id="298" r:id="rId12"/>
    <p:sldId id="288" r:id="rId13"/>
    <p:sldId id="292" r:id="rId14"/>
    <p:sldId id="289" r:id="rId15"/>
    <p:sldId id="290" r:id="rId16"/>
    <p:sldId id="293" r:id="rId17"/>
    <p:sldId id="291" r:id="rId18"/>
    <p:sldId id="299" r:id="rId19"/>
    <p:sldId id="300" r:id="rId20"/>
    <p:sldId id="30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FD8282C-DE24-4A9B-91F9-8863345D4CA4}">
          <p14:sldIdLst>
            <p14:sldId id="256"/>
            <p14:sldId id="262"/>
            <p14:sldId id="261"/>
            <p14:sldId id="302"/>
            <p14:sldId id="286"/>
            <p14:sldId id="287"/>
            <p14:sldId id="294"/>
            <p14:sldId id="295"/>
            <p14:sldId id="296"/>
            <p14:sldId id="297"/>
            <p14:sldId id="298"/>
            <p14:sldId id="288"/>
            <p14:sldId id="292"/>
            <p14:sldId id="289"/>
            <p14:sldId id="290"/>
            <p14:sldId id="293"/>
            <p14:sldId id="291"/>
            <p14:sldId id="299"/>
            <p14:sldId id="300"/>
            <p14:sldId id="30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79BC5-8767-48BE-9748-FA4580635614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51BD4-80B7-409B-A662-0BB7B41AA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74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800800" cy="32403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Преподаватель</a:t>
            </a:r>
          </a:p>
          <a:p>
            <a:pPr algn="ctr"/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Башков Леонид Леонидович</a:t>
            </a: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Смоленск </a:t>
            </a:r>
            <a:endParaRPr lang="ru-RU" sz="2400" b="1" dirty="0">
              <a:solidFill>
                <a:srgbClr val="7030A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24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2023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2088232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Banner" panose="02000505000000020004" pitchFamily="2" charset="0"/>
              </a:rPr>
              <a:t>Коматозные состояния</a:t>
            </a:r>
            <a:endParaRPr lang="ru-RU" sz="6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26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9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Шкала Глазго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836712"/>
            <a:ext cx="9108504" cy="602128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 на боль: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Выполнение команды   - 6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Локализация </a:t>
            </a:r>
            <a:r>
              <a:rPr lang="ru-RU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раздраж</a:t>
            </a: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– 5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Отдёргивание                - 4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Патологичес</a:t>
            </a:r>
            <a:r>
              <a:rPr lang="ru-RU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сгибание - 3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Патологич</a:t>
            </a: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разгибание  -2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Отсутствует                    -1</a:t>
            </a:r>
          </a:p>
        </p:txBody>
      </p:sp>
    </p:spTree>
    <p:extLst>
      <p:ext uri="{BB962C8B-B14F-4D97-AF65-F5344CB8AC3E}">
        <p14:creationId xmlns:p14="http://schemas.microsoft.com/office/powerpoint/2010/main" val="319609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9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Шкала Глазго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836712"/>
            <a:ext cx="9108504" cy="602128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Сумма баллов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каждому признаку: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        – сознание ясное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14 - 13  – оглушение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12 - 9    – сопор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– 4      – кома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балла – смерть мозга</a:t>
            </a:r>
          </a:p>
        </p:txBody>
      </p:sp>
    </p:spTree>
    <p:extLst>
      <p:ext uri="{BB962C8B-B14F-4D97-AF65-F5344CB8AC3E}">
        <p14:creationId xmlns:p14="http://schemas.microsoft.com/office/powerpoint/2010/main" val="203027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53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Основные группы ком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1124744"/>
            <a:ext cx="9108504" cy="5733256"/>
          </a:xfrm>
        </p:spPr>
        <p:txBody>
          <a:bodyPr>
            <a:noAutofit/>
          </a:bodyPr>
          <a:lstStyle/>
          <a:p>
            <a:pPr marL="719138" indent="-7191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МОЗГОВАЯ ПАТОЛОГИЯ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</a:p>
          <a:p>
            <a:pPr marL="719138" indent="-7191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МЕТАБОЛИЧЕСКАЯ ПАТОЛОГИЯ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</a:p>
          <a:p>
            <a:pPr marL="719138" indent="-7191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ИНТОКСИКАЦИИ.</a:t>
            </a:r>
            <a:endParaRPr lang="ru-RU" sz="4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232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45624" cy="692696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764704"/>
            <a:ext cx="9108504" cy="6093296"/>
          </a:xfrm>
        </p:spPr>
        <p:txBody>
          <a:bodyPr>
            <a:noAutofit/>
          </a:bodyPr>
          <a:lstStyle/>
          <a:p>
            <a:pPr marL="4572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МОЗГОВАЯ ПАТОЛОГИЯ</a:t>
            </a:r>
            <a:endParaRPr lang="ru-RU" sz="3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Травма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Повреждение наружных покровов 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или костей черепа, кровотечение 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и/или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ликворрея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из носа или ушей.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Сосудистые нарушения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Гипертензия, гемиплегия, гемипарез, ригидность шейных мышц при субарахноидальном кровоизлиянии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16632"/>
            <a:ext cx="9108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Диагностика на догоспитальном этапе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89086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7667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Диагностика на догоспитальном этапе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620688"/>
            <a:ext cx="9108504" cy="6237312"/>
          </a:xfrm>
        </p:spPr>
        <p:txBody>
          <a:bodyPr>
            <a:noAutofit/>
          </a:bodyPr>
          <a:lstStyle/>
          <a:p>
            <a:pPr marL="45720" indent="0" algn="ctr">
              <a:spcAft>
                <a:spcPts val="0"/>
              </a:spcAft>
              <a:buNone/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МОЗГОВАЯ ПАТОЛОГИЯ</a:t>
            </a:r>
            <a:endParaRPr lang="ru-RU" sz="3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Опухоль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Очаговая симптоматика ЦНС, отёк диска, сосочка зрит. нерва на стороне поражения.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Инфекция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Лихорадка. </a:t>
            </a: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стечение гноя из носа 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или ушей. Ригидность мышц шеи.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Эпилепсия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Судороги при осмотре или в анамнезе, рубцы и свежие следы прикусывания на языке.</a:t>
            </a:r>
          </a:p>
        </p:txBody>
      </p:sp>
    </p:spTree>
    <p:extLst>
      <p:ext uri="{BB962C8B-B14F-4D97-AF65-F5344CB8AC3E}">
        <p14:creationId xmlns:p14="http://schemas.microsoft.com/office/powerpoint/2010/main" val="53470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7667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Диагностика на догоспитальном 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этапе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620688"/>
            <a:ext cx="9108504" cy="6237312"/>
          </a:xfrm>
        </p:spPr>
        <p:txBody>
          <a:bodyPr>
            <a:noAutofit/>
          </a:bodyPr>
          <a:lstStyle/>
          <a:p>
            <a:pPr marL="4572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МЕТАБОЛИЧЕСКАЯ 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ПАТОЛОГИЯ</a:t>
            </a:r>
            <a:endParaRPr lang="ru-RU" sz="4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 Light" pitchFamily="34" charset="0"/>
              <a:ea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Light" pitchFamily="34" charset="0"/>
                <a:ea typeface="Times New Roman"/>
              </a:rPr>
              <a:t>Диабет</a:t>
            </a:r>
            <a:endParaRPr lang="ru-RU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 Light" pitchFamily="34" charset="0"/>
              <a:ea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dirty="0">
                <a:latin typeface="Myriad Pro Light" pitchFamily="34" charset="0"/>
                <a:ea typeface="Times New Roman"/>
              </a:rPr>
              <a:t>Запах ацетона изо рта, </a:t>
            </a:r>
            <a:r>
              <a:rPr lang="ru-RU" sz="4000" dirty="0" smtClean="0">
                <a:latin typeface="Myriad Pro Light" pitchFamily="34" charset="0"/>
                <a:ea typeface="Times New Roman"/>
              </a:rPr>
              <a:t>дегидратация, </a:t>
            </a:r>
            <a:r>
              <a:rPr lang="ru-RU" sz="4000" dirty="0" err="1" smtClean="0">
                <a:latin typeface="Myriad Pro Light" pitchFamily="34" charset="0"/>
                <a:ea typeface="Times New Roman"/>
              </a:rPr>
              <a:t>ретинопатия</a:t>
            </a:r>
            <a:r>
              <a:rPr lang="ru-RU" sz="4000" dirty="0">
                <a:latin typeface="Myriad Pro Light" pitchFamily="34" charset="0"/>
                <a:ea typeface="Times New Roman"/>
              </a:rPr>
              <a:t>,  </a:t>
            </a:r>
            <a:r>
              <a:rPr lang="ru-RU" sz="4000" dirty="0" err="1" smtClean="0">
                <a:latin typeface="Myriad Pro Light" pitchFamily="34" charset="0"/>
                <a:ea typeface="Times New Roman"/>
              </a:rPr>
              <a:t>микроаневризмы</a:t>
            </a:r>
            <a:r>
              <a:rPr lang="ru-RU" sz="4000" dirty="0">
                <a:latin typeface="Myriad Pro Light" pitchFamily="34" charset="0"/>
                <a:ea typeface="Times New Roman"/>
              </a:rPr>
              <a:t>.</a:t>
            </a:r>
            <a:r>
              <a:rPr lang="ru-RU" sz="4000" dirty="0" smtClean="0">
                <a:latin typeface="Myriad Pro Light" pitchFamily="34" charset="0"/>
                <a:ea typeface="Times New Roman"/>
              </a:rPr>
              <a:t> </a:t>
            </a:r>
            <a:r>
              <a:rPr lang="ru-RU" sz="4000" dirty="0">
                <a:latin typeface="Myriad Pro Light" pitchFamily="34" charset="0"/>
                <a:ea typeface="Times New Roman"/>
              </a:rPr>
              <a:t>С</a:t>
            </a:r>
            <a:r>
              <a:rPr lang="ru-RU" sz="4000" dirty="0" smtClean="0">
                <a:latin typeface="Myriad Pro Light" pitchFamily="34" charset="0"/>
                <a:ea typeface="Times New Roman"/>
              </a:rPr>
              <a:t>ахар </a:t>
            </a:r>
            <a:r>
              <a:rPr lang="ru-RU" sz="4000" dirty="0">
                <a:latin typeface="Myriad Pro Light" pitchFamily="34" charset="0"/>
                <a:ea typeface="Times New Roman"/>
              </a:rPr>
              <a:t>и кетоновые тела в </a:t>
            </a:r>
            <a:r>
              <a:rPr lang="ru-RU" sz="4000" dirty="0" smtClean="0">
                <a:latin typeface="Myriad Pro Light" pitchFamily="34" charset="0"/>
                <a:ea typeface="Times New Roman"/>
              </a:rPr>
              <a:t>крови/моче.</a:t>
            </a:r>
            <a:endParaRPr lang="ru-RU" sz="4000" dirty="0">
              <a:latin typeface="Myriad Pro Light" pitchFamily="34" charset="0"/>
              <a:ea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Light" pitchFamily="34" charset="0"/>
                <a:ea typeface="Times New Roman"/>
              </a:rPr>
              <a:t>Гипогликемия</a:t>
            </a:r>
            <a:endParaRPr lang="ru-RU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 Light" pitchFamily="34" charset="0"/>
              <a:ea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dirty="0">
                <a:latin typeface="Myriad Pro Light" pitchFamily="34" charset="0"/>
                <a:ea typeface="Times New Roman"/>
              </a:rPr>
              <a:t>Потливость, дрожь, может </a:t>
            </a:r>
            <a:r>
              <a:rPr lang="ru-RU" sz="4000" dirty="0" smtClean="0">
                <a:latin typeface="Myriad Pro Light" pitchFamily="34" charset="0"/>
                <a:ea typeface="Times New Roman"/>
              </a:rPr>
              <a:t>быть</a:t>
            </a:r>
          </a:p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dirty="0" smtClean="0">
                <a:latin typeface="Myriad Pro Light" pitchFamily="34" charset="0"/>
                <a:ea typeface="Times New Roman"/>
              </a:rPr>
              <a:t>симптом </a:t>
            </a:r>
            <a:r>
              <a:rPr lang="ru-RU" sz="4000" dirty="0" err="1" smtClean="0">
                <a:latin typeface="Myriad Pro Light" pitchFamily="34" charset="0"/>
                <a:ea typeface="Times New Roman"/>
              </a:rPr>
              <a:t>Бабинского</a:t>
            </a:r>
            <a:r>
              <a:rPr lang="ru-RU" sz="4000" dirty="0" smtClean="0">
                <a:latin typeface="Myriad Pro Light" pitchFamily="34" charset="0"/>
                <a:ea typeface="Times New Roman"/>
              </a:rPr>
              <a:t>.</a:t>
            </a:r>
            <a:endParaRPr lang="ru-RU" sz="4000" dirty="0">
              <a:latin typeface="Myriad Pro Light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607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7667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Диагностика на догоспитальном этапе 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620688"/>
            <a:ext cx="9108504" cy="6237312"/>
          </a:xfrm>
        </p:spPr>
        <p:txBody>
          <a:bodyPr>
            <a:noAutofit/>
          </a:bodyPr>
          <a:lstStyle/>
          <a:p>
            <a:pPr marL="45720" lvl="0" indent="0" algn="ctr">
              <a:lnSpc>
                <a:spcPct val="115000"/>
              </a:lnSpc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МЕТАБОЛИЧЕСКАЯ ПАТОЛОГИЯ</a:t>
            </a:r>
            <a:endParaRPr lang="ru-RU" sz="4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 Light" pitchFamily="34" charset="0"/>
              <a:ea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Light" pitchFamily="34" charset="0"/>
                <a:ea typeface="Times New Roman"/>
              </a:rPr>
              <a:t>Уремия</a:t>
            </a:r>
            <a:endParaRPr lang="ru-RU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 Light" pitchFamily="34" charset="0"/>
              <a:ea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dirty="0" smtClean="0">
                <a:latin typeface="Myriad Pro Light" pitchFamily="34" charset="0"/>
                <a:ea typeface="Times New Roman"/>
              </a:rPr>
              <a:t>Уремический запах, дегидратация, мышечные подёргивания, протеинурия.</a:t>
            </a:r>
            <a:endParaRPr lang="ru-RU" sz="4000" dirty="0">
              <a:latin typeface="Myriad Pro Light" pitchFamily="34" charset="0"/>
              <a:ea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Light" pitchFamily="34" charset="0"/>
                <a:ea typeface="Times New Roman"/>
              </a:rPr>
              <a:t>Печёночная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Light" pitchFamily="34" charset="0"/>
                <a:ea typeface="Times New Roman"/>
              </a:rPr>
              <a:t>кома</a:t>
            </a:r>
            <a:endParaRPr lang="ru-RU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 Light" pitchFamily="34" charset="0"/>
              <a:ea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dirty="0">
                <a:latin typeface="Myriad Pro Light" pitchFamily="34" charset="0"/>
                <a:ea typeface="Times New Roman"/>
              </a:rPr>
              <a:t>Желтуха, </a:t>
            </a:r>
            <a:r>
              <a:rPr lang="ru-RU" sz="4000" dirty="0" err="1">
                <a:latin typeface="Myriad Pro Light" pitchFamily="34" charset="0"/>
                <a:ea typeface="Times New Roman"/>
              </a:rPr>
              <a:t>спленомегалия</a:t>
            </a:r>
            <a:r>
              <a:rPr lang="ru-RU" sz="4000" dirty="0">
                <a:latin typeface="Myriad Pro Light" pitchFamily="34" charset="0"/>
                <a:ea typeface="Times New Roman"/>
              </a:rPr>
              <a:t>, </a:t>
            </a:r>
            <a:endParaRPr lang="ru-RU" sz="4000" dirty="0" smtClean="0">
              <a:latin typeface="Myriad Pro Light" pitchFamily="34" charset="0"/>
              <a:ea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dirty="0" smtClean="0">
                <a:latin typeface="Myriad Pro Light" pitchFamily="34" charset="0"/>
                <a:ea typeface="Times New Roman"/>
              </a:rPr>
              <a:t>кровавая рвота, тремор.</a:t>
            </a:r>
            <a:endParaRPr lang="ru-RU" sz="4000" dirty="0">
              <a:latin typeface="Myriad Pro Light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31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7667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Диагностика на догоспитальном 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этапе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620688"/>
            <a:ext cx="9108504" cy="6237312"/>
          </a:xfrm>
        </p:spPr>
        <p:txBody>
          <a:bodyPr>
            <a:noAutofit/>
          </a:bodyPr>
          <a:lstStyle/>
          <a:p>
            <a:pPr marL="27432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ИНТОКСИКАЦИЯ</a:t>
            </a:r>
            <a:endParaRPr lang="ru-RU" sz="4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27432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Алкоголь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27432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latin typeface="Times New Roman"/>
                <a:ea typeface="Times New Roman"/>
              </a:rPr>
              <a:t>Запах алкоголя изо рта, гиперемия лица. 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Исключить ЧМТ!!</a:t>
            </a:r>
            <a:endParaRPr lang="ru-RU" sz="3600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27432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Психотропные препараты</a:t>
            </a:r>
          </a:p>
          <a:p>
            <a:pPr marL="27432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latin typeface="Times New Roman"/>
                <a:ea typeface="Times New Roman"/>
              </a:rPr>
              <a:t>Нарушение дыхания, </a:t>
            </a:r>
            <a:r>
              <a:rPr lang="ru-RU" sz="3600" b="1" dirty="0" err="1" smtClean="0">
                <a:latin typeface="Times New Roman"/>
                <a:ea typeface="Times New Roman"/>
              </a:rPr>
              <a:t>гиперсаливация</a:t>
            </a:r>
            <a:r>
              <a:rPr lang="ru-RU" sz="3600" b="1" dirty="0" smtClean="0">
                <a:latin typeface="Times New Roman"/>
                <a:ea typeface="Times New Roman"/>
              </a:rPr>
              <a:t>.</a:t>
            </a:r>
            <a:endParaRPr lang="ru-RU" sz="3600" b="1" dirty="0">
              <a:latin typeface="Times New Roman"/>
              <a:ea typeface="Times New Roman"/>
            </a:endParaRPr>
          </a:p>
          <a:p>
            <a:pPr marL="27432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Угарный газ</a:t>
            </a:r>
          </a:p>
          <a:p>
            <a:pPr marL="27432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latin typeface="Times New Roman"/>
                <a:ea typeface="Times New Roman"/>
              </a:rPr>
              <a:t>Нарушение </a:t>
            </a:r>
            <a:r>
              <a:rPr lang="ru-RU" sz="3600" b="1" dirty="0">
                <a:latin typeface="Times New Roman"/>
                <a:ea typeface="Times New Roman"/>
              </a:rPr>
              <a:t>дыхания, характерная </a:t>
            </a:r>
            <a:r>
              <a:rPr lang="ru-RU" sz="3600" b="1" dirty="0" smtClean="0">
                <a:latin typeface="Times New Roman"/>
                <a:ea typeface="Times New Roman"/>
              </a:rPr>
              <a:t>гиперемия.</a:t>
            </a:r>
            <a:endParaRPr lang="ru-RU" sz="3600" b="1" dirty="0">
              <a:latin typeface="Times New Roman"/>
              <a:ea typeface="Times New Roman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800" dirty="0">
              <a:latin typeface="Myriad Pro Light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150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7667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Диагностика на догоспитальном этапе 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620688"/>
            <a:ext cx="9108504" cy="6237312"/>
          </a:xfrm>
        </p:spPr>
        <p:txBody>
          <a:bodyPr>
            <a:noAutofit/>
          </a:bodyPr>
          <a:lstStyle/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i="1" dirty="0" smtClean="0">
                <a:latin typeface="Myriad Pro Light" pitchFamily="34" charset="0"/>
                <a:ea typeface="Times New Roman"/>
              </a:rPr>
              <a:t>Общая схема обследования, при необходимости элементы неотложной помощи.</a:t>
            </a:r>
          </a:p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Light" pitchFamily="34" charset="0"/>
                <a:ea typeface="Times New Roman"/>
              </a:rPr>
              <a:t>Помни!!!</a:t>
            </a:r>
          </a:p>
          <a:p>
            <a:pPr marL="4572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 Light" pitchFamily="34" charset="0"/>
              <a:ea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352622"/>
              </p:ext>
            </p:extLst>
          </p:nvPr>
        </p:nvGraphicFramePr>
        <p:xfrm>
          <a:off x="0" y="2276872"/>
          <a:ext cx="9144000" cy="4581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527043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yriad Pro Light" pitchFamily="34" charset="0"/>
                          <a:ea typeface="Times New Roman"/>
                        </a:rPr>
                        <a:t>Очаговая симптоматика </a:t>
                      </a:r>
                      <a:endParaRPr lang="ru-RU" sz="3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yriad Pro Light" pitchFamily="34" charset="0"/>
                          <a:ea typeface="Times New Roman"/>
                        </a:rPr>
                        <a:t>ОНМК</a:t>
                      </a:r>
                      <a:endParaRPr lang="ru-RU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1527043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yriad Pro Light" pitchFamily="34" charset="0"/>
                          <a:ea typeface="Times New Roman"/>
                        </a:rPr>
                        <a:t>Следы от п/к </a:t>
                      </a:r>
                      <a:r>
                        <a:rPr lang="ru-RU" sz="3600" b="1" dirty="0" err="1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yriad Pro Light" pitchFamily="34" charset="0"/>
                          <a:ea typeface="Times New Roman"/>
                        </a:rPr>
                        <a:t>инъекц</a:t>
                      </a:r>
                      <a:endParaRPr lang="ru-RU" sz="3600" b="1" dirty="0" smtClean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yriad Pro Light" pitchFamily="34" charset="0"/>
                        <a:ea typeface="Times New Roman"/>
                      </a:endParaRPr>
                    </a:p>
                    <a:p>
                      <a:r>
                        <a:rPr lang="ru-RU" sz="3600" b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yriad Pro Light" pitchFamily="34" charset="0"/>
                          <a:ea typeface="Times New Roman"/>
                        </a:rPr>
                        <a:t>в типичных</a:t>
                      </a:r>
                      <a:r>
                        <a:rPr lang="ru-RU" sz="3600" b="1" baseline="0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yriad Pro Light" pitchFamily="34" charset="0"/>
                          <a:ea typeface="Times New Roman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yriad Pro Light" pitchFamily="34" charset="0"/>
                          <a:ea typeface="Times New Roman"/>
                        </a:rPr>
                        <a:t>местах </a:t>
                      </a:r>
                      <a:endParaRPr lang="ru-RU" sz="3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yriad Pro Light" pitchFamily="34" charset="0"/>
                          <a:ea typeface="Times New Roman"/>
                        </a:rPr>
                        <a:t>сахарный диабет</a:t>
                      </a:r>
                      <a:endParaRPr lang="ru-RU" sz="3600" dirty="0"/>
                    </a:p>
                  </a:txBody>
                  <a:tcPr anchor="ctr"/>
                </a:tc>
              </a:tr>
              <a:tr h="1527043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yriad Pro Light" pitchFamily="34" charset="0"/>
                          <a:ea typeface="Times New Roman"/>
                        </a:rPr>
                        <a:t>Следы от инъекций </a:t>
                      </a:r>
                    </a:p>
                    <a:p>
                      <a:r>
                        <a:rPr lang="ru-RU" sz="3600" b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yriad Pro Light" pitchFamily="34" charset="0"/>
                          <a:ea typeface="Times New Roman"/>
                        </a:rPr>
                        <a:t>в </a:t>
                      </a:r>
                      <a:r>
                        <a:rPr lang="ru-RU" sz="3600" b="1" dirty="0" err="1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yriad Pro Light" pitchFamily="34" charset="0"/>
                          <a:ea typeface="Times New Roman"/>
                        </a:rPr>
                        <a:t>неожиданн</a:t>
                      </a:r>
                      <a:r>
                        <a:rPr lang="ru-RU" sz="3600" b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yriad Pro Light" pitchFamily="34" charset="0"/>
                          <a:ea typeface="Times New Roman"/>
                        </a:rPr>
                        <a:t> местах</a:t>
                      </a:r>
                      <a:endParaRPr lang="ru-RU" sz="36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yriad Pro Light" pitchFamily="34" charset="0"/>
                          <a:ea typeface="Times New Roman"/>
                        </a:rPr>
                        <a:t>наркомания</a:t>
                      </a:r>
                      <a:endParaRPr lang="ru-RU" sz="3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41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Неотложная помощь 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 догоспитальном 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этапе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620688"/>
            <a:ext cx="9108504" cy="6237312"/>
          </a:xfrm>
        </p:spPr>
        <p:txBody>
          <a:bodyPr>
            <a:noAutofit/>
          </a:bodyPr>
          <a:lstStyle/>
          <a:p>
            <a:pPr marL="534988" indent="-534988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Устранить травмирующие факторы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(электрический ток, газ, огонь и др.)</a:t>
            </a:r>
          </a:p>
          <a:p>
            <a:pPr marL="534988" indent="-534988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Горизонтальн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 положение, приподнять ноги, раздражающие. </a:t>
            </a:r>
          </a:p>
          <a:p>
            <a:pPr marL="534988" lvl="0" indent="-534988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ru-RU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Подозрен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 </a:t>
            </a:r>
            <a:r>
              <a:rPr lang="ru-RU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ЧМТ 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– фикс. шейного отдела.</a:t>
            </a:r>
            <a:endParaRPr lang="ru-RU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Times New Roman"/>
            </a:endParaRPr>
          </a:p>
          <a:p>
            <a:pPr marL="534988" indent="-534988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Мероприятия первой помощи.</a:t>
            </a:r>
          </a:p>
          <a:p>
            <a:pPr marL="534988" indent="-534988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Защита от перегрева/переохлаждения.</a:t>
            </a:r>
          </a:p>
          <a:p>
            <a:pPr marL="534988" indent="-534988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Поиск в карманах мед карты/</a:t>
            </a:r>
            <a:r>
              <a:rPr lang="ru-RU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препар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.</a:t>
            </a:r>
          </a:p>
          <a:p>
            <a:pPr marL="534988" indent="-534988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В/венная, в/</a:t>
            </a:r>
            <a:r>
              <a:rPr lang="ru-RU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кост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. инфузия 0,9% 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NaCl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. </a:t>
            </a:r>
          </a:p>
          <a:p>
            <a:pPr marL="534988" indent="-534988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Глюкоза </a:t>
            </a:r>
            <a:r>
              <a:rPr lang="ru-RU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40% 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40-60 мл </a:t>
            </a:r>
            <a:r>
              <a:rPr lang="ru-RU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болюсно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.</a:t>
            </a:r>
          </a:p>
          <a:p>
            <a:pPr marL="534988" indent="-534988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Симптоматические средства.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800" dirty="0">
              <a:latin typeface="Myriad Pro Light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449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4624"/>
            <a:ext cx="8928992" cy="6696744"/>
          </a:xfrm>
        </p:spPr>
        <p:txBody>
          <a:bodyPr>
            <a:normAutofit fontScale="90000"/>
          </a:bodyPr>
          <a:lstStyle/>
          <a:p>
            <a:pPr marL="0" indent="90488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КОМА</a:t>
            </a: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4000" dirty="0" smtClean="0">
                <a:effectLst/>
                <a:latin typeface="Times New Roman"/>
                <a:ea typeface="Times New Roman"/>
              </a:rPr>
              <a:t>Состояние </a:t>
            </a:r>
            <a:r>
              <a:rPr lang="ru-RU" sz="4000" dirty="0">
                <a:effectLst/>
                <a:latin typeface="Times New Roman"/>
                <a:ea typeface="Times New Roman"/>
              </a:rPr>
              <a:t>резкого торможения нервной деятельности, выражающееся </a:t>
            </a: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глубокой потерей сознания и нарушением всех анализаторов</a:t>
            </a:r>
            <a:r>
              <a:rPr lang="ru-RU" sz="4000" dirty="0">
                <a:effectLst/>
                <a:latin typeface="Times New Roman"/>
                <a:ea typeface="Times New Roman"/>
              </a:rPr>
              <a:t> (</a:t>
            </a:r>
            <a:r>
              <a:rPr lang="ru-RU" sz="4000" i="1" dirty="0" smtClean="0">
                <a:effectLst/>
                <a:latin typeface="Times New Roman"/>
                <a:ea typeface="Times New Roman"/>
              </a:rPr>
              <a:t>двигательного</a:t>
            </a:r>
            <a:r>
              <a:rPr lang="ru-RU" sz="4000" i="1" dirty="0">
                <a:effectLst/>
                <a:latin typeface="Times New Roman"/>
                <a:ea typeface="Times New Roman"/>
              </a:rPr>
              <a:t>, кожного, зрительного, слухового, обонятельного </a:t>
            </a:r>
            <a:r>
              <a:rPr lang="ru-RU" sz="4000" i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4000" i="1" dirty="0" smtClean="0">
                <a:effectLst/>
                <a:latin typeface="Times New Roman"/>
                <a:ea typeface="Times New Roman"/>
              </a:rPr>
            </a:br>
            <a:r>
              <a:rPr lang="ru-RU" sz="4000" i="1" dirty="0" smtClean="0">
                <a:effectLst/>
                <a:latin typeface="Times New Roman"/>
                <a:ea typeface="Times New Roman"/>
              </a:rPr>
              <a:t>и </a:t>
            </a:r>
            <a:r>
              <a:rPr lang="ru-RU" sz="4000" i="1" dirty="0">
                <a:effectLst/>
                <a:latin typeface="Times New Roman"/>
                <a:ea typeface="Times New Roman"/>
              </a:rPr>
              <a:t>внутренних </a:t>
            </a:r>
            <a:r>
              <a:rPr lang="ru-RU" sz="4000" i="1" dirty="0" smtClean="0">
                <a:effectLst/>
                <a:latin typeface="Times New Roman"/>
                <a:ea typeface="Times New Roman"/>
              </a:rPr>
              <a:t>органов).</a:t>
            </a:r>
            <a:r>
              <a:rPr lang="ru-RU" sz="40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4000" dirty="0" smtClean="0">
                <a:effectLst/>
                <a:latin typeface="Times New Roman"/>
                <a:ea typeface="Times New Roman"/>
              </a:rPr>
            </a:br>
            <a:r>
              <a:rPr lang="ru-RU" sz="4000" dirty="0" smtClean="0">
                <a:effectLst/>
                <a:latin typeface="Times New Roman"/>
                <a:ea typeface="Times New Roman"/>
              </a:rPr>
              <a:t>А также нарушением деятельности </a:t>
            </a:r>
            <a:br>
              <a:rPr lang="ru-RU" sz="4000" dirty="0" smtClean="0">
                <a:effectLst/>
                <a:latin typeface="Times New Roman"/>
                <a:ea typeface="Times New Roman"/>
              </a:rPr>
            </a:br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всех систем организма</a:t>
            </a:r>
            <a:r>
              <a:rPr lang="ru-RU" sz="4400" dirty="0">
                <a:effectLst/>
                <a:latin typeface="Times New Roman"/>
                <a:ea typeface="Times New Roman"/>
              </a:rPr>
              <a:t> </a:t>
            </a:r>
            <a:r>
              <a:rPr lang="ru-RU" sz="4000" i="1" dirty="0">
                <a:effectLst/>
                <a:latin typeface="Times New Roman"/>
                <a:ea typeface="Times New Roman"/>
              </a:rPr>
              <a:t>(</a:t>
            </a:r>
            <a:r>
              <a:rPr lang="ru-RU" sz="4000" i="1" dirty="0" smtClean="0">
                <a:effectLst/>
                <a:latin typeface="Times New Roman"/>
                <a:ea typeface="Times New Roman"/>
              </a:rPr>
              <a:t>дыхательной, ССС, выделительной и </a:t>
            </a:r>
            <a:r>
              <a:rPr lang="ru-RU" sz="4000" i="1" dirty="0" err="1" smtClean="0">
                <a:effectLst/>
                <a:latin typeface="Times New Roman"/>
                <a:ea typeface="Times New Roman"/>
              </a:rPr>
              <a:t>др</a:t>
            </a:r>
            <a:r>
              <a:rPr lang="ru-RU" sz="4000" i="1" dirty="0" smtClean="0">
                <a:effectLst/>
                <a:latin typeface="Times New Roman"/>
                <a:ea typeface="Times New Roman"/>
              </a:rPr>
              <a:t>). </a:t>
            </a:r>
            <a:endParaRPr lang="ru-RU" sz="4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386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Неотложная помощь 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 догоспитальном 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этапе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620688"/>
            <a:ext cx="9108504" cy="6237312"/>
          </a:xfrm>
        </p:spPr>
        <p:txBody>
          <a:bodyPr>
            <a:noAutofit/>
          </a:bodyPr>
          <a:lstStyle/>
          <a:p>
            <a:pPr marL="534988" indent="-534988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Госпитализ</a:t>
            </a:r>
            <a:r>
              <a:rPr lang="ru-R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. в стационар </a:t>
            </a:r>
            <a:r>
              <a:rPr lang="ru-RU" sz="3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ОРиИТ</a:t>
            </a:r>
            <a:r>
              <a:rPr lang="ru-R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.</a:t>
            </a:r>
          </a:p>
          <a:p>
            <a:pPr marL="534988" indent="-534988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Щадящая транспортировка (стабилизация шеи, позвоночника </a:t>
            </a:r>
            <a:br>
              <a:rPr lang="ru-R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</a:br>
            <a:r>
              <a:rPr lang="ru-R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и других </a:t>
            </a:r>
            <a:r>
              <a:rPr lang="ru-RU" sz="3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возможн</a:t>
            </a:r>
            <a:r>
              <a:rPr lang="ru-R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. повреждений).</a:t>
            </a:r>
          </a:p>
          <a:p>
            <a:pPr marL="534988" indent="-534988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Контроль показателей (АД, ЧДД, ЭКГ, пульсоксиметрия).</a:t>
            </a:r>
          </a:p>
          <a:p>
            <a:pPr marL="534988" indent="-534988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Медикаментозная и аппаратная поддержка нарушенных функций.</a:t>
            </a:r>
          </a:p>
        </p:txBody>
      </p:sp>
    </p:spTree>
    <p:extLst>
      <p:ext uri="{BB962C8B-B14F-4D97-AF65-F5344CB8AC3E}">
        <p14:creationId xmlns:p14="http://schemas.microsoft.com/office/powerpoint/2010/main" val="119784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Лёгкая </a:t>
            </a:r>
            <a:r>
              <a:rPr lang="ru-RU" sz="4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кома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620688"/>
            <a:ext cx="9108504" cy="6237312"/>
          </a:xfrm>
        </p:spPr>
        <p:txBody>
          <a:bodyPr>
            <a:noAutofit/>
          </a:bodyPr>
          <a:lstStyle/>
          <a:p>
            <a:pPr marL="538163" indent="-53816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400" b="1" dirty="0" err="1" smtClean="0">
                <a:latin typeface="Times New Roman"/>
                <a:ea typeface="Times New Roman"/>
              </a:rPr>
              <a:t>неразбудимость</a:t>
            </a:r>
            <a:r>
              <a:rPr lang="ru-RU" sz="4400" b="1" dirty="0">
                <a:latin typeface="Times New Roman"/>
                <a:ea typeface="Times New Roman"/>
              </a:rPr>
              <a:t>, </a:t>
            </a:r>
            <a:endParaRPr lang="ru-RU" sz="4400" b="1" dirty="0" smtClean="0">
              <a:latin typeface="Times New Roman"/>
              <a:ea typeface="Times New Roman"/>
            </a:endParaRPr>
          </a:p>
          <a:p>
            <a:pPr marL="538163" indent="-53816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400" b="1" dirty="0" smtClean="0">
                <a:latin typeface="Times New Roman"/>
                <a:ea typeface="Times New Roman"/>
              </a:rPr>
              <a:t>сохранены защитные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движения на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боль</a:t>
            </a:r>
            <a:r>
              <a:rPr lang="ru-RU" sz="4400" b="1" dirty="0" smtClean="0">
                <a:latin typeface="Times New Roman"/>
                <a:ea typeface="Times New Roman"/>
              </a:rPr>
              <a:t>, реакция на свет, рефлексы, </a:t>
            </a:r>
            <a:endParaRPr lang="ru-RU" sz="4400" b="1" dirty="0" smtClean="0">
              <a:latin typeface="Times New Roman"/>
              <a:ea typeface="Times New Roman"/>
            </a:endParaRPr>
          </a:p>
          <a:p>
            <a:pPr marL="538163" indent="-53816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отсутствие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контроля </a:t>
            </a:r>
            <a:r>
              <a:rPr lang="ru-RU" sz="4400" b="1" dirty="0">
                <a:latin typeface="Times New Roman"/>
                <a:ea typeface="Times New Roman"/>
              </a:rPr>
              <a:t>за тазовыми функциями, </a:t>
            </a:r>
            <a:endParaRPr lang="ru-RU" sz="4400" b="1" dirty="0" smtClean="0">
              <a:latin typeface="Times New Roman"/>
              <a:ea typeface="Times New Roman"/>
            </a:endParaRPr>
          </a:p>
          <a:p>
            <a:pPr marL="538163" indent="-53816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лёгкие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нарушения </a:t>
            </a:r>
            <a:r>
              <a:rPr lang="ru-RU" sz="4400" b="1" dirty="0">
                <a:latin typeface="Times New Roman"/>
                <a:ea typeface="Times New Roman"/>
              </a:rPr>
              <a:t>дыхания и </a:t>
            </a:r>
            <a:r>
              <a:rPr lang="ru-RU" sz="4400" b="1" dirty="0" smtClean="0">
                <a:latin typeface="Times New Roman"/>
                <a:ea typeface="Times New Roman"/>
              </a:rPr>
              <a:t>кровообращения.</a:t>
            </a:r>
            <a:endParaRPr lang="ru-RU" sz="4400" b="1" dirty="0"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31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4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Умеренная кома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620688"/>
            <a:ext cx="9108504" cy="6237312"/>
          </a:xfrm>
        </p:spPr>
        <p:txBody>
          <a:bodyPr>
            <a:noAutofit/>
          </a:bodyPr>
          <a:lstStyle/>
          <a:p>
            <a:pPr marL="538163" indent="-53816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000" b="1" dirty="0" err="1" smtClean="0">
                <a:latin typeface="Times New Roman"/>
                <a:ea typeface="Times New Roman"/>
              </a:rPr>
              <a:t>неразбудимость</a:t>
            </a:r>
            <a:r>
              <a:rPr lang="ru-RU" sz="4000" b="1" dirty="0">
                <a:latin typeface="Times New Roman"/>
                <a:ea typeface="Times New Roman"/>
              </a:rPr>
              <a:t>, </a:t>
            </a:r>
            <a:endParaRPr lang="ru-RU" sz="4000" b="1" dirty="0" smtClean="0">
              <a:latin typeface="Times New Roman"/>
              <a:ea typeface="Times New Roman"/>
            </a:endParaRPr>
          </a:p>
          <a:p>
            <a:pPr marL="538163" indent="-53816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000" b="1" dirty="0" smtClean="0">
                <a:latin typeface="Times New Roman"/>
                <a:ea typeface="Times New Roman"/>
              </a:rPr>
              <a:t>хаотические </a:t>
            </a:r>
            <a:r>
              <a:rPr lang="ru-RU" sz="4000" b="1" dirty="0">
                <a:latin typeface="Times New Roman"/>
                <a:ea typeface="Times New Roman"/>
              </a:rPr>
              <a:t>некоординированные защитные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движения на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боль</a:t>
            </a:r>
            <a:r>
              <a:rPr lang="ru-RU" sz="4000" b="1" dirty="0" smtClean="0">
                <a:latin typeface="Times New Roman"/>
                <a:ea typeface="Times New Roman"/>
              </a:rPr>
              <a:t>, </a:t>
            </a:r>
          </a:p>
          <a:p>
            <a:pPr marL="538163" indent="-53816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000" b="1" dirty="0" smtClean="0">
                <a:latin typeface="Times New Roman"/>
                <a:ea typeface="Times New Roman"/>
              </a:rPr>
              <a:t>отсутствие </a:t>
            </a:r>
            <a:r>
              <a:rPr lang="ru-RU" sz="4000" b="1" dirty="0">
                <a:latin typeface="Times New Roman"/>
                <a:ea typeface="Times New Roman"/>
              </a:rPr>
              <a:t>открывания глаз на </a:t>
            </a:r>
            <a:r>
              <a:rPr lang="ru-RU" sz="4000" b="1" dirty="0" smtClean="0">
                <a:latin typeface="Times New Roman"/>
                <a:ea typeface="Times New Roman"/>
              </a:rPr>
              <a:t>раздражители</a:t>
            </a:r>
          </a:p>
          <a:p>
            <a:pPr marL="538163" indent="-53816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отсутствие контроля </a:t>
            </a:r>
            <a:r>
              <a:rPr lang="ru-RU" sz="4000" b="1" dirty="0">
                <a:latin typeface="Times New Roman"/>
                <a:ea typeface="Times New Roman"/>
              </a:rPr>
              <a:t>за тазовыми функциями, </a:t>
            </a:r>
            <a:endParaRPr lang="ru-RU" sz="4000" b="1" dirty="0" smtClean="0">
              <a:latin typeface="Times New Roman"/>
              <a:ea typeface="Times New Roman"/>
            </a:endParaRPr>
          </a:p>
          <a:p>
            <a:pPr marL="538163" indent="-53816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умеренные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нарушения </a:t>
            </a:r>
            <a:r>
              <a:rPr lang="ru-RU" sz="4000" b="1" dirty="0">
                <a:latin typeface="Times New Roman"/>
                <a:ea typeface="Times New Roman"/>
              </a:rPr>
              <a:t>дыхания и </a:t>
            </a:r>
            <a:r>
              <a:rPr lang="ru-RU" sz="4000" b="1" dirty="0" smtClean="0">
                <a:latin typeface="Times New Roman"/>
                <a:ea typeface="Times New Roman"/>
              </a:rPr>
              <a:t>кровообращения.</a:t>
            </a:r>
            <a:endParaRPr lang="ru-RU" sz="4000" b="1" dirty="0"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31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7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9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Глубокая </a:t>
            </a:r>
            <a:r>
              <a:rPr lang="ru-RU" sz="49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кома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620688"/>
            <a:ext cx="9108504" cy="6237312"/>
          </a:xfrm>
        </p:spPr>
        <p:txBody>
          <a:bodyPr>
            <a:noAutofit/>
          </a:bodyPr>
          <a:lstStyle/>
          <a:p>
            <a:pPr marL="719138" indent="-7191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неразбудимость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719138" indent="-7191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отсутствие </a:t>
            </a:r>
            <a:r>
              <a:rPr lang="ru-RU" sz="4400" b="1" dirty="0">
                <a:solidFill>
                  <a:srgbClr val="FF0000"/>
                </a:solidFill>
                <a:latin typeface="Times New Roman"/>
                <a:ea typeface="Times New Roman"/>
              </a:rPr>
              <a:t>защитных движений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719138" indent="-7191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нарушение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мышечного тонуса,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719138" indent="-7191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угнетение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сухожильных рефлексов,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719138" indent="-7191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грубые нарушения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дыхания,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сердечно-сосуд.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декомпенсация</a:t>
            </a:r>
            <a:endParaRPr lang="ru-RU" sz="4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042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9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Запредельная кома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1124744"/>
            <a:ext cx="9108504" cy="5733256"/>
          </a:xfrm>
        </p:spPr>
        <p:txBody>
          <a:bodyPr>
            <a:noAutofit/>
          </a:bodyPr>
          <a:lstStyle/>
          <a:p>
            <a:pPr marL="719138" indent="-7191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агональное </a:t>
            </a:r>
            <a:r>
              <a:rPr lang="ru-RU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состояние, </a:t>
            </a:r>
            <a:endParaRPr lang="ru-RU" sz="5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719138" indent="-7191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атония</a:t>
            </a:r>
            <a:r>
              <a:rPr lang="ru-RU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 </a:t>
            </a:r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арефлексия</a:t>
            </a: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 </a:t>
            </a:r>
          </a:p>
          <a:p>
            <a:pPr marL="719138" indent="-71913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витальные </a:t>
            </a:r>
            <a:r>
              <a:rPr lang="ru-RU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функции </a:t>
            </a: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поддерживаются: </a:t>
            </a:r>
            <a:b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 </a:t>
            </a:r>
            <a:r>
              <a:rPr lang="ru-RU" sz="5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дыхательн</a:t>
            </a: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 аппаратами,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  - </a:t>
            </a:r>
            <a:r>
              <a:rPr lang="ru-RU" sz="5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серд</a:t>
            </a: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-сосуд. препаратами</a:t>
            </a:r>
            <a:r>
              <a:rPr lang="ru-RU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  <a:endParaRPr lang="ru-RU" sz="5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322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9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Упрощённая схема степени комы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836712"/>
            <a:ext cx="9108504" cy="602128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потеря сознания     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кома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лёгкая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4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нет реакции на боль, </a:t>
            </a:r>
            <a:r>
              <a:rPr lang="ru-RU" sz="4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патологич.рефлексы</a:t>
            </a:r>
            <a: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 </a:t>
            </a: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кома сред. тяж.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4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нет </a:t>
            </a:r>
            <a:r>
              <a:rPr lang="ru-RU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вегет</a:t>
            </a: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 функций     -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кома глубокая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атония</a:t>
            </a:r>
            <a: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 </a:t>
            </a: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арефлексия</a:t>
            </a:r>
            <a:r>
              <a:rPr lang="ru-RU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</a:t>
            </a:r>
            <a:endParaRPr lang="ru-RU" sz="5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нет дыхания,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наруш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кровообр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   -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кома </a:t>
            </a:r>
            <a:r>
              <a:rPr lang="ru-RU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терминальн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  <a:endParaRPr lang="ru-RU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69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9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Шкала Глазго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836712"/>
            <a:ext cx="9108504" cy="602128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Открывание глаз: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Спонтанное  – 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речь         - 3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боль         - 2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Отсутствует  - 1</a:t>
            </a:r>
          </a:p>
        </p:txBody>
      </p:sp>
    </p:spTree>
    <p:extLst>
      <p:ext uri="{BB962C8B-B14F-4D97-AF65-F5344CB8AC3E}">
        <p14:creationId xmlns:p14="http://schemas.microsoft.com/office/powerpoint/2010/main" val="55807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9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Шкала Глазго</a:t>
            </a: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836712"/>
            <a:ext cx="9108504" cy="602128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Вербальный ответ: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Полная ориентация       – 5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Спутанная  речь            - 4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Непонятные слова         - 3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Нечленораздель</a:t>
            </a: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звуки -2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Отсутствует                    -1</a:t>
            </a:r>
          </a:p>
        </p:txBody>
      </p:sp>
    </p:spTree>
    <p:extLst>
      <p:ext uri="{BB962C8B-B14F-4D97-AF65-F5344CB8AC3E}">
        <p14:creationId xmlns:p14="http://schemas.microsoft.com/office/powerpoint/2010/main" val="411835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1382</TotalTime>
  <Words>567</Words>
  <Application>Microsoft Office PowerPoint</Application>
  <PresentationFormat>Экран (4:3)</PresentationFormat>
  <Paragraphs>140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Коматозные состояния</vt:lpstr>
      <vt:lpstr>КОМА Состояние резкого торможения нервной деятельности, выражающееся глубокой потерей сознания и нарушением всех анализаторов (двигательного, кожного, зрительного, слухового, обонятельного  и внутренних органов). А также нарушением деятельности  всех систем организма (дыхательной, ССС, выделительной и др). </vt:lpstr>
      <vt:lpstr>Лёгкая кома </vt:lpstr>
      <vt:lpstr>Умеренная кома </vt:lpstr>
      <vt:lpstr>Глубокая кома </vt:lpstr>
      <vt:lpstr>Запредельная кома </vt:lpstr>
      <vt:lpstr>Упрощённая схема степени комы </vt:lpstr>
      <vt:lpstr>Шкала Глазго </vt:lpstr>
      <vt:lpstr>Шкала Глазго </vt:lpstr>
      <vt:lpstr>Шкала Глазго </vt:lpstr>
      <vt:lpstr>Шкала Глазго </vt:lpstr>
      <vt:lpstr>Основные группы ком </vt:lpstr>
      <vt:lpstr> </vt:lpstr>
      <vt:lpstr>Диагностика на догоспитальном этапе </vt:lpstr>
      <vt:lpstr>Диагностика на догоспитальном этапе </vt:lpstr>
      <vt:lpstr>Диагностика на догоспитальном этапе  </vt:lpstr>
      <vt:lpstr>Диагностика на догоспитальном этапе </vt:lpstr>
      <vt:lpstr>Диагностика на догоспитальном этапе  </vt:lpstr>
      <vt:lpstr>Неотложная помощь на догоспитальном этапе </vt:lpstr>
      <vt:lpstr>Неотложная помощь на догоспитальном этапе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Острая дыхательная недостаточность</dc:title>
  <dc:creator>Leonid</dc:creator>
  <cp:lastModifiedBy>Башков Леонид</cp:lastModifiedBy>
  <cp:revision>107</cp:revision>
  <dcterms:created xsi:type="dcterms:W3CDTF">2023-05-22T04:01:27Z</dcterms:created>
  <dcterms:modified xsi:type="dcterms:W3CDTF">2023-06-15T15:59:17Z</dcterms:modified>
</cp:coreProperties>
</file>